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2"/>
  </p:notesMasterIdLst>
  <p:handoutMasterIdLst>
    <p:handoutMasterId r:id="rId13"/>
  </p:handoutMasterIdLst>
  <p:sldIdLst>
    <p:sldId id="347" r:id="rId2"/>
    <p:sldId id="339" r:id="rId3"/>
    <p:sldId id="369" r:id="rId4"/>
    <p:sldId id="349" r:id="rId5"/>
    <p:sldId id="348" r:id="rId6"/>
    <p:sldId id="342" r:id="rId7"/>
    <p:sldId id="350" r:id="rId8"/>
    <p:sldId id="351" r:id="rId9"/>
    <p:sldId id="352" r:id="rId10"/>
    <p:sldId id="370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63" autoAdjust="0"/>
    <p:restoredTop sz="86400" autoAdjust="0"/>
  </p:normalViewPr>
  <p:slideViewPr>
    <p:cSldViewPr>
      <p:cViewPr varScale="1">
        <p:scale>
          <a:sx n="60" d="100"/>
          <a:sy n="60" d="100"/>
        </p:scale>
        <p:origin x="11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9324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0727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</a:rPr>
              <a:t>&gt; #three parallel regression lines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data=read.csv(file=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file.choose</a:t>
            </a:r>
            <a:r>
              <a:rPr lang="en-US" altLang="en-US" dirty="0" smtClean="0">
                <a:latin typeface="Times New Roman" panose="02020603050405020304" pitchFamily="18" charset="0"/>
              </a:rPr>
              <a:t>()) #then find GPA by major.csv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attach(data)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model2=lm(GPA~SATM+SS+NS)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plot(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data$SATM,data$GPA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, type="n",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ylab</a:t>
            </a:r>
            <a:r>
              <a:rPr lang="en-US" altLang="en-US" dirty="0" smtClean="0">
                <a:latin typeface="Times New Roman" panose="02020603050405020304" pitchFamily="18" charset="0"/>
              </a:rPr>
              <a:t>="GPA",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xlab</a:t>
            </a:r>
            <a:r>
              <a:rPr lang="en-US" altLang="en-US" dirty="0" smtClean="0">
                <a:latin typeface="Times New Roman" panose="02020603050405020304" pitchFamily="18" charset="0"/>
              </a:rPr>
              <a:t>="SATM",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cex.lab</a:t>
            </a:r>
            <a:r>
              <a:rPr lang="en-US" altLang="en-US" dirty="0" smtClean="0">
                <a:latin typeface="Times New Roman" panose="02020603050405020304" pitchFamily="18" charset="0"/>
              </a:rPr>
              <a:t>=2,xlim=c(350,810),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ylim</a:t>
            </a:r>
            <a:r>
              <a:rPr lang="en-US" altLang="en-US" dirty="0" smtClean="0">
                <a:latin typeface="Times New Roman" panose="02020603050405020304" pitchFamily="18" charset="0"/>
              </a:rPr>
              <a:t>=c(1.8,4.2))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[HU==1]~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[HU==1],col="green",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="H") #Hum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[SS==1]~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[SS==1],col="red",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="S") #SS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[NS==1]~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[NS==1],col="blue",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="N") #NS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(model2$coefficient[1],model2$coefficient[2],col="green",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#Hum line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(model2$coefficient[1]+model2$coefficient[3],model2$coefficient[2],col="red",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lty</a:t>
            </a:r>
            <a:r>
              <a:rPr lang="en-US" altLang="en-US" dirty="0" smtClean="0">
                <a:latin typeface="Times New Roman" panose="02020603050405020304" pitchFamily="18" charset="0"/>
              </a:rPr>
              <a:t>="dashed",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#SS line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(model2$coefficient[1]+model2$coefficient[4],model2$coefficient[2],col="blue",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lty</a:t>
            </a:r>
            <a:r>
              <a:rPr lang="en-US" altLang="en-US" dirty="0" smtClean="0">
                <a:latin typeface="Times New Roman" panose="02020603050405020304" pitchFamily="18" charset="0"/>
              </a:rPr>
              <a:t>="dotted",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#NS 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Times New Roman" panose="02020603050405020304" pitchFamily="18" charset="0"/>
              </a:rPr>
              <a:t>&gt; plot(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data$SATM,data$GPA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, type="n",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ylab</a:t>
            </a:r>
            <a:r>
              <a:rPr lang="en-US" altLang="en-US" dirty="0" smtClean="0">
                <a:latin typeface="Times New Roman" panose="02020603050405020304" pitchFamily="18" charset="0"/>
              </a:rPr>
              <a:t>="GPA",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xlab</a:t>
            </a:r>
            <a:r>
              <a:rPr lang="en-US" altLang="en-US" dirty="0" smtClean="0">
                <a:latin typeface="Times New Roman" panose="02020603050405020304" pitchFamily="18" charset="0"/>
              </a:rPr>
              <a:t>="SATM",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cex.lab</a:t>
            </a:r>
            <a:r>
              <a:rPr lang="en-US" altLang="en-US" dirty="0" smtClean="0">
                <a:latin typeface="Times New Roman" panose="02020603050405020304" pitchFamily="18" charset="0"/>
              </a:rPr>
              <a:t>=2,xlim=c(350,810),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ylim</a:t>
            </a:r>
            <a:r>
              <a:rPr lang="en-US" altLang="en-US" dirty="0" smtClean="0">
                <a:latin typeface="Times New Roman" panose="02020603050405020304" pitchFamily="18" charset="0"/>
              </a:rPr>
              <a:t>=c(1.8,4.2))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[HU==1]~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[HU==1],col="green",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="H") #Hum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[SS==1]~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[SS==1],col="red",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="S") #SS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points(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data$GPA</a:t>
            </a:r>
            <a:r>
              <a:rPr lang="en-US" altLang="en-US" dirty="0" smtClean="0">
                <a:latin typeface="Times New Roman" panose="02020603050405020304" pitchFamily="18" charset="0"/>
              </a:rPr>
              <a:t>[NS==1]~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data$SATM</a:t>
            </a:r>
            <a:r>
              <a:rPr lang="en-US" altLang="en-US" dirty="0" smtClean="0">
                <a:latin typeface="Times New Roman" panose="02020603050405020304" pitchFamily="18" charset="0"/>
              </a:rPr>
              <a:t>[NS==1],col="blue",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pch</a:t>
            </a:r>
            <a:r>
              <a:rPr lang="en-US" altLang="en-US" dirty="0" smtClean="0">
                <a:latin typeface="Times New Roman" panose="02020603050405020304" pitchFamily="18" charset="0"/>
              </a:rPr>
              <a:t>="N") #NS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pts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endParaRPr lang="en-US" altLang="en-US" dirty="0" smtClean="0">
              <a:latin typeface="Times New Roman" panose="02020603050405020304" pitchFamily="18" charset="0"/>
            </a:endParaRP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model3=lm(GPA~SATM+SS+NS+SATM*SS+SATM*NS) 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(model3$coefficient[1],model3$coefficient[2],col="green",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#Hum line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(model3$coefficient[1]+model3$coefficient[3],model3$coefficient[2]+model3$coefficient[5],col="red",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lty</a:t>
            </a:r>
            <a:r>
              <a:rPr lang="en-US" altLang="en-US" dirty="0" smtClean="0">
                <a:latin typeface="Times New Roman" panose="02020603050405020304" pitchFamily="18" charset="0"/>
              </a:rPr>
              <a:t>="dashed",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#SS line</a:t>
            </a:r>
          </a:p>
          <a:p>
            <a:r>
              <a:rPr lang="en-US" altLang="en-US" dirty="0" smtClean="0">
                <a:latin typeface="Times New Roman" panose="02020603050405020304" pitchFamily="18" charset="0"/>
              </a:rPr>
              <a:t>&gt; 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abline</a:t>
            </a:r>
            <a:r>
              <a:rPr lang="en-US" altLang="en-US" dirty="0" smtClean="0">
                <a:latin typeface="Times New Roman" panose="02020603050405020304" pitchFamily="18" charset="0"/>
              </a:rPr>
              <a:t>(model3$coefficient[1]+model3$coefficient[4],model3$coefficient[2]+model3$coefficient[6],col="blue",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lty</a:t>
            </a:r>
            <a:r>
              <a:rPr lang="en-US" altLang="en-US" dirty="0" smtClean="0">
                <a:latin typeface="Times New Roman" panose="02020603050405020304" pitchFamily="18" charset="0"/>
              </a:rPr>
              <a:t>="dotted",</a:t>
            </a:r>
            <a:r>
              <a:rPr lang="en-US" altLang="en-US" dirty="0" err="1" smtClean="0">
                <a:latin typeface="Times New Roman" panose="02020603050405020304" pitchFamily="18" charset="0"/>
              </a:rPr>
              <a:t>lwd</a:t>
            </a:r>
            <a:r>
              <a:rPr lang="en-US" altLang="en-US" dirty="0" smtClean="0">
                <a:latin typeface="Times New Roman" panose="02020603050405020304" pitchFamily="18" charset="0"/>
              </a:rPr>
              <a:t>="2") #NS 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4.5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4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Non-Parallel Lines </a:t>
            </a:r>
            <a:r>
              <a:rPr lang="en-US" dirty="0" smtClean="0"/>
              <a:t>(2 </a:t>
            </a:r>
            <a:r>
              <a:rPr lang="en-US" dirty="0"/>
              <a:t>of </a:t>
            </a: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3185886" cy="489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Different </a:t>
            </a:r>
            <a:r>
              <a:rPr lang="en-US" altLang="en-US" dirty="0" smtClean="0"/>
              <a:t>slopes?</a:t>
            </a:r>
          </a:p>
        </p:txBody>
      </p:sp>
      <p:graphicFrame>
        <p:nvGraphicFramePr>
          <p:cNvPr id="9" name="Object 8" descr="Two equations read H subscript 0: Beta subscript 4 equals beta subscript 5 equals 0; H subscript a: Some slope differs (nested F text)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813577"/>
              </p:ext>
            </p:extLst>
          </p:nvPr>
        </p:nvGraphicFramePr>
        <p:xfrm>
          <a:off x="3806825" y="1509713"/>
          <a:ext cx="48291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4" imgW="2577960" imgH="457200" progId="Equation.DSMT4">
                  <p:embed/>
                </p:oleObj>
              </mc:Choice>
              <mc:Fallback>
                <p:oleObj name="Equation" r:id="rId4" imgW="25779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6825" y="1509713"/>
                        <a:ext cx="482917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The instructions are followed by a table. The instruction read as follows:&#10;Prompt, mode 11 equals lm (G Point A is similar as S A T M plus S S plus N S, DATA equals G P A by Major)&#10;Prompt, Mode 12 equals lm (G P A is similar to S A T M plus SS plus N S, DATA equals G Point A by Major)&#10;Prompt, anova (mode11, mode 12)&#10;Model 1: G P A is similar to S A T M&#10;Model 2: G Point A is similar to S A T M plus S S plus N S&#10;The table consists of two rows and six columns. The column headers are Res.Df, RSS, G f, Sum of Sq, F, Pr (Prompt F).&#10;Row 1: Res.D f, 599; RSS, 101,771; G f, blank; Sum of Squared, Blank; F, Blank; Point r (Prompt F), Blank.&#10;Row 2: Res.D f, 597; RSS, 98.359; G f, 2; Sum of Squared, 3.4118; F, 10.354; Point r (Prompt F), 3.798e minus 05, followed by three asterisk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2514600"/>
            <a:ext cx="7592139" cy="321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6019248" y="5744598"/>
            <a:ext cx="2552250" cy="503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Do not reject </a:t>
            </a:r>
            <a:r>
              <a:rPr lang="en-US" altLang="en-US" i="1" dirty="0"/>
              <a:t>H</a:t>
            </a:r>
            <a:r>
              <a:rPr lang="en-US" altLang="en-US" baseline="-250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4728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</a:t>
            </a:r>
            <a:r>
              <a:rPr lang="en-US" dirty="0" smtClean="0"/>
              <a:t>4.5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Indicators for many </a:t>
            </a:r>
            <a:r>
              <a:rPr lang="en-US" altLang="en-US" dirty="0" smtClean="0">
                <a:sym typeface="Symbol" panose="05050102010706020507" pitchFamily="18" charset="2"/>
              </a:rPr>
              <a:t>categories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Earlier we considered regression with an indicator for a binary categorical variable:</a:t>
            </a:r>
          </a:p>
        </p:txBody>
      </p:sp>
      <p:graphicFrame>
        <p:nvGraphicFramePr>
          <p:cNvPr id="7" name="Object 6" descr="X equals 0 if male; X equals 1 if female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752302"/>
              </p:ext>
            </p:extLst>
          </p:nvPr>
        </p:nvGraphicFramePr>
        <p:xfrm>
          <a:off x="381000" y="1752600"/>
          <a:ext cx="2814919" cy="1078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Equation" r:id="rId4" imgW="1193760" imgH="457200" progId="Equation.DSMT4">
                  <p:embed/>
                </p:oleObj>
              </mc:Choice>
              <mc:Fallback>
                <p:oleObj name="Equation" r:id="rId4" imgW="1193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752600"/>
                        <a:ext cx="2814919" cy="10780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61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Parallel Regression 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519886" cy="947058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Example: </a:t>
            </a:r>
            <a:r>
              <a:rPr lang="en-US" altLang="en-US" i="1" dirty="0" smtClean="0">
                <a:sym typeface="Symbol" panose="05050102010706020507" pitchFamily="18" charset="2"/>
              </a:rPr>
              <a:t>Y</a:t>
            </a:r>
            <a:r>
              <a:rPr lang="en-US" altLang="en-US" dirty="0" smtClean="0">
                <a:sym typeface="Symbol" panose="05050102010706020507" pitchFamily="18" charset="2"/>
              </a:rPr>
              <a:t> </a:t>
            </a:r>
            <a:r>
              <a:rPr lang="en-US" altLang="en-US" dirty="0">
                <a:sym typeface="Symbol" panose="05050102010706020507" pitchFamily="18" charset="2"/>
              </a:rPr>
              <a:t>= active pulse</a:t>
            </a:r>
          </a:p>
          <a:p>
            <a:pPr marL="0" indent="1492250">
              <a:spcBef>
                <a:spcPts val="624"/>
              </a:spcBef>
              <a:buNone/>
            </a:pPr>
            <a:r>
              <a:rPr lang="en-US" altLang="en-US" i="1" dirty="0" smtClean="0">
                <a:sym typeface="Symbol" panose="05050102010706020507" pitchFamily="18" charset="2"/>
              </a:rPr>
              <a:t>X</a:t>
            </a:r>
            <a:r>
              <a:rPr lang="en-US" altLang="en-US" baseline="-25000" dirty="0" smtClean="0">
                <a:sym typeface="Symbol" panose="05050102010706020507" pitchFamily="18" charset="2"/>
              </a:rPr>
              <a:t>1</a:t>
            </a:r>
            <a:r>
              <a:rPr lang="en-US" altLang="en-US" dirty="0" smtClean="0">
                <a:sym typeface="Symbol" panose="05050102010706020507" pitchFamily="18" charset="2"/>
              </a:rPr>
              <a:t> </a:t>
            </a:r>
            <a:r>
              <a:rPr lang="en-US" altLang="en-US" dirty="0">
                <a:sym typeface="Symbol" panose="05050102010706020507" pitchFamily="18" charset="2"/>
              </a:rPr>
              <a:t>= resting </a:t>
            </a:r>
            <a:r>
              <a:rPr lang="en-US" altLang="en-US" dirty="0" smtClean="0">
                <a:sym typeface="Symbol" panose="05050102010706020507" pitchFamily="18" charset="2"/>
              </a:rPr>
              <a:t>pulse </a:t>
            </a:r>
            <a:r>
              <a:rPr lang="en-US" altLang="en-US" i="1" dirty="0" smtClean="0">
                <a:sym typeface="Symbol" panose="05050102010706020507" pitchFamily="18" charset="2"/>
              </a:rPr>
              <a:t>X</a:t>
            </a:r>
            <a:r>
              <a:rPr lang="en-US" altLang="en-US" baseline="-25000" dirty="0" smtClean="0">
                <a:sym typeface="Symbol" panose="05050102010706020507" pitchFamily="18" charset="2"/>
              </a:rPr>
              <a:t>2</a:t>
            </a:r>
            <a:r>
              <a:rPr lang="en-US" altLang="en-US" dirty="0" smtClean="0">
                <a:sym typeface="Symbol" panose="05050102010706020507" pitchFamily="18" charset="2"/>
              </a:rPr>
              <a:t> </a:t>
            </a:r>
            <a:r>
              <a:rPr lang="en-US" altLang="en-US" dirty="0">
                <a:sym typeface="Symbol" panose="05050102010706020507" pitchFamily="18" charset="2"/>
              </a:rPr>
              <a:t>= sex (0,1</a:t>
            </a:r>
            <a:r>
              <a:rPr lang="en-US" altLang="en-US" dirty="0" smtClean="0">
                <a:sym typeface="Symbol" panose="05050102010706020507" pitchFamily="18" charset="2"/>
              </a:rPr>
              <a:t>)</a:t>
            </a:r>
            <a:endParaRPr lang="en-US" altLang="en-US" dirty="0">
              <a:sym typeface="Symbol" panose="05050102010706020507" pitchFamily="18" charset="2"/>
            </a:endParaRPr>
          </a:p>
        </p:txBody>
      </p:sp>
      <p:pic>
        <p:nvPicPr>
          <p:cNvPr id="10" name="Picture 2" descr="Y equals beta subscript 0 plus beta subscript 1 times X subscript 1 plus beta subscript 2 times X subscript 2 plus epsilon. Beta subscript 1 times X subscript 1 is labeled quantitative and beta subscript 2 times X subscript 2 is labeled dummy. X subscript 2 equals 0 implies beta subscript 0 plus beta subscript 1 times X subscript 1 plus beta subscript 2 times 0 plus epsilon equals beta subscript 0 plus beta subscript 1 times X subscript 1 plus epsilon. X subscript 2 equals 1 implies beta subscript 0 plus beta subscript 1 times X subscript 1 plus beta subscript 2 times 1 plus epsilon equals (beta subscript 0 plus beta subscript 2) plus beta subscript 1 times X subscript 1 plus epsilon. beta subscript 0 plus beta subscript 2 is labeled difference in intercept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0" y="2514600"/>
            <a:ext cx="63627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41662" y="5719408"/>
            <a:ext cx="8673738" cy="503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What if we had more than two categories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Than Two </a:t>
            </a:r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8439496" cy="57380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Response: </a:t>
            </a:r>
            <a:r>
              <a:rPr lang="en-US" altLang="en-US" i="1" dirty="0">
                <a:sym typeface="Symbol" panose="05050102010706020507" pitchFamily="18" charset="2"/>
              </a:rPr>
              <a:t>Y</a:t>
            </a:r>
            <a:r>
              <a:rPr lang="en-US" altLang="en-US" dirty="0">
                <a:sym typeface="Symbol" panose="05050102010706020507" pitchFamily="18" charset="2"/>
              </a:rPr>
              <a:t> = GPA in </a:t>
            </a:r>
            <a:r>
              <a:rPr lang="en-US" altLang="en-US" dirty="0" smtClean="0">
                <a:sym typeface="Symbol" panose="05050102010706020507" pitchFamily="18" charset="2"/>
              </a:rPr>
              <a:t>GPAbyMajor.csv</a:t>
            </a:r>
            <a:endParaRPr lang="en-US" altLang="en-US" dirty="0">
              <a:sym typeface="Symbol" panose="05050102010706020507" pitchFamily="18" charset="2"/>
            </a:endParaRPr>
          </a:p>
        </p:txBody>
      </p:sp>
      <p:graphicFrame>
        <p:nvGraphicFramePr>
          <p:cNvPr id="5" name="Object 4" descr="Major equals open curly bracket H U equals humanities;  S S equals social science; N S equals Natural Science.  S S equals 1 if S S major; S S equals 0 if not S S major. N S equals 1 if N S major; N S equals 0 if not N S major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252875"/>
              </p:ext>
            </p:extLst>
          </p:nvPr>
        </p:nvGraphicFramePr>
        <p:xfrm>
          <a:off x="409607" y="2479854"/>
          <a:ext cx="4284598" cy="3360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name="Equation" r:id="rId4" imgW="2120760" imgH="1663560" progId="Equation.DSMT4">
                  <p:embed/>
                </p:oleObj>
              </mc:Choice>
              <mc:Fallback>
                <p:oleObj name="Equation" r:id="rId4" imgW="2120760" imgH="1663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607" y="2479854"/>
                        <a:ext cx="4284598" cy="3360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5029200" y="2387204"/>
            <a:ext cx="3924260" cy="37849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en-US" dirty="0"/>
              <a:t>Now we need </a:t>
            </a:r>
            <a:r>
              <a:rPr lang="en-US" altLang="en-US" i="1" dirty="0"/>
              <a:t>two</a:t>
            </a:r>
            <a:r>
              <a:rPr lang="en-US" altLang="en-US" dirty="0"/>
              <a:t> dummy/indicator variables</a:t>
            </a:r>
            <a:r>
              <a:rPr lang="en-US" altLang="en-US" dirty="0" smtClean="0"/>
              <a:t>.</a:t>
            </a:r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r>
              <a:rPr lang="en-US" altLang="en-US" dirty="0" smtClean="0"/>
              <a:t>We </a:t>
            </a:r>
            <a:r>
              <a:rPr lang="en-US" altLang="en-US" dirty="0"/>
              <a:t>use </a:t>
            </a:r>
            <a:r>
              <a:rPr lang="en-US" altLang="en-US" dirty="0" smtClean="0"/>
              <a:t>humanities majors </a:t>
            </a:r>
            <a:r>
              <a:rPr lang="en-US" altLang="en-US" dirty="0"/>
              <a:t>(</a:t>
            </a:r>
            <a:r>
              <a:rPr lang="en-US" altLang="en-US" i="1" dirty="0"/>
              <a:t>HU</a:t>
            </a:r>
            <a:r>
              <a:rPr lang="en-US" altLang="en-US" dirty="0"/>
              <a:t>)  as the base group against which we compare the other two groups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292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Parallel Regression Lines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023258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 smtClean="0"/>
              <a:t>Example: </a:t>
            </a:r>
            <a:r>
              <a:rPr lang="en-US" altLang="en-US" i="1" dirty="0" smtClean="0"/>
              <a:t>Y </a:t>
            </a:r>
            <a:r>
              <a:rPr lang="en-US" altLang="en-US" dirty="0" smtClean="0"/>
              <a:t>= </a:t>
            </a:r>
            <a:r>
              <a:rPr lang="en-US" altLang="en-US" dirty="0"/>
              <a:t>GPA in </a:t>
            </a:r>
            <a:r>
              <a:rPr lang="en-US" altLang="en-US" dirty="0" smtClean="0"/>
              <a:t>college</a:t>
            </a:r>
          </a:p>
          <a:p>
            <a:pPr marL="914400" indent="63500">
              <a:spcBef>
                <a:spcPts val="624"/>
              </a:spcBef>
              <a:buNone/>
            </a:pPr>
            <a:r>
              <a:rPr lang="en-US" altLang="en-US" i="1" dirty="0" smtClean="0"/>
              <a:t>X</a:t>
            </a:r>
            <a:r>
              <a:rPr lang="en-US" altLang="en-US" baseline="-25000" dirty="0" smtClean="0"/>
              <a:t>1 </a:t>
            </a:r>
            <a:r>
              <a:rPr lang="en-US" altLang="en-US" dirty="0" smtClean="0"/>
              <a:t>= </a:t>
            </a:r>
            <a:r>
              <a:rPr lang="en-US" altLang="en-US" i="1" dirty="0" smtClean="0"/>
              <a:t>SATM</a:t>
            </a:r>
            <a:r>
              <a:rPr lang="en-US" altLang="en-US" dirty="0" smtClean="0"/>
              <a:t> </a:t>
            </a:r>
            <a:r>
              <a:rPr lang="en-US" altLang="en-US" i="1" dirty="0" smtClean="0"/>
              <a:t>X</a:t>
            </a:r>
            <a:r>
              <a:rPr lang="en-US" altLang="en-US" baseline="-25000" dirty="0" smtClean="0"/>
              <a:t>2 </a:t>
            </a:r>
            <a:r>
              <a:rPr lang="en-US" altLang="en-US" dirty="0" smtClean="0"/>
              <a:t>= </a:t>
            </a:r>
            <a:r>
              <a:rPr lang="en-US" altLang="en-US" i="1" dirty="0" smtClean="0"/>
              <a:t>SS</a:t>
            </a:r>
            <a:r>
              <a:rPr lang="en-US" altLang="en-US" dirty="0" smtClean="0"/>
              <a:t> (0,1) </a:t>
            </a:r>
            <a:r>
              <a:rPr lang="en-US" altLang="en-US" i="1" dirty="0" smtClean="0"/>
              <a:t>X</a:t>
            </a:r>
            <a:r>
              <a:rPr lang="en-US" altLang="en-US" baseline="-25000" dirty="0" smtClean="0"/>
              <a:t>3 </a:t>
            </a:r>
            <a:r>
              <a:rPr lang="en-US" altLang="en-US" dirty="0" smtClean="0"/>
              <a:t>= </a:t>
            </a:r>
            <a:r>
              <a:rPr lang="en-US" altLang="en-US" i="1" dirty="0" smtClean="0"/>
              <a:t>NS</a:t>
            </a:r>
            <a:r>
              <a:rPr lang="en-US" altLang="en-US" dirty="0" smtClean="0"/>
              <a:t> (0,1)</a:t>
            </a:r>
          </a:p>
        </p:txBody>
      </p:sp>
      <p:pic>
        <p:nvPicPr>
          <p:cNvPr id="8" name="Picture 31" descr="Y equals beta subscript 0 plus beta subscript 1 times S A T M plus beta subscript 2 times S S plus beta subscript 3 times N S plus epsilon. H U: Y equals beta subscript 0 plus beta subscript 1 times S A T M plus beta subscript 2 (0) plus beta subscript 3 (0) epsilon. S S: Y equals beta subscript 0 plus beta subscript 1 times S A T M plus beta subscript 2 (1) plus beta subscript 3 (0) plus epsilon equals (beta subscript 0 plus beta subscript 2) plus beta subscript 1 times S A T M plus epsilon. beta subscript 0 plus beta subscript 2 is labeled difference in intercept from H U major. N S: Y equals beta subscript 0 plus beta subscript 1 times S A T M plus beta subscript 2 (0) plus beta subscript 3 (1) plus epsilon equals (beta subscript 0 plus beta subscript 3) plus beta subscript 1 S A T M plus epsilo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710" y="2570797"/>
            <a:ext cx="7459980" cy="367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72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</a:t>
            </a:r>
            <a:r>
              <a:rPr lang="en-US" dirty="0" smtClean="0"/>
              <a:t>Lines (1 of 2)</a:t>
            </a:r>
            <a:endParaRPr lang="en-US" dirty="0"/>
          </a:p>
        </p:txBody>
      </p:sp>
      <p:pic>
        <p:nvPicPr>
          <p:cNvPr id="11" name="Picture 5" descr="A scatter plot shows G P A plotted on the vertical axis from 2.0 to 4.0 in increments of 0.5 and S A T M plotted on the horizontal axis from 400 to 800 in increments of 100. The approximate data are: A  line from the point 2.7 on the vertical axis extends diagonally beyond (800, 3.4). A dashed line from the point 2.6 on the vertical axis extends diagonally beyond (800, 3.2). A second dashed line from the point 2.6 on the vertical axis extends diagonally beyond (800, 3.1). The dots on the plot are in the form of the alphabets N, H and S. The alphabets are densely concentrated between the points 450 and 800 on the horizontal axis and between the points 2.2 and 4.0 on the vertical axis.">
            <a:extLst>
              <a:ext uri="{FF2B5EF4-FFF2-40B4-BE49-F238E27FC236}">
                <a16:creationId xmlns="" xmlns:a16="http://schemas.microsoft.com/office/drawing/2014/main" id="{F3F629C0-D4FB-4FFD-8B65-7CC124FB03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802" y="1801674"/>
            <a:ext cx="4963991" cy="403665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5486400" y="2667000"/>
            <a:ext cx="3429000" cy="17596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Is there a significant difference in the </a:t>
            </a:r>
            <a:r>
              <a:rPr lang="en-US" i="1" dirty="0"/>
              <a:t>intercepts</a:t>
            </a:r>
            <a:r>
              <a:rPr lang="en-US" dirty="0"/>
              <a:t> between majors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13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Lines </a:t>
            </a:r>
            <a:r>
              <a:rPr lang="en-US" dirty="0" smtClean="0"/>
              <a:t>(</a:t>
            </a:r>
            <a:r>
              <a:rPr lang="en-US" dirty="0"/>
              <a:t>2</a:t>
            </a:r>
            <a:r>
              <a:rPr lang="en-US" dirty="0" smtClean="0"/>
              <a:t> </a:t>
            </a:r>
            <a:r>
              <a:rPr lang="en-US" dirty="0"/>
              <a:t>of 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3185886" cy="489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Different intercepts</a:t>
            </a:r>
            <a:r>
              <a:rPr lang="en-US" altLang="en-US" dirty="0" smtClean="0"/>
              <a:t>?</a:t>
            </a:r>
          </a:p>
        </p:txBody>
      </p:sp>
      <p:graphicFrame>
        <p:nvGraphicFramePr>
          <p:cNvPr id="9" name="Object 8" descr="Two equations read H subscript 0: Beta subscript 2 equals beta subscript 3 equals 0; H subscript a: Some intercept differs (nested F text)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912210"/>
              </p:ext>
            </p:extLst>
          </p:nvPr>
        </p:nvGraphicFramePr>
        <p:xfrm>
          <a:off x="3599657" y="1503102"/>
          <a:ext cx="5316490" cy="868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Equation" r:id="rId4" imgW="2793960" imgH="457200" progId="Equation.DSMT4">
                  <p:embed/>
                </p:oleObj>
              </mc:Choice>
              <mc:Fallback>
                <p:oleObj name="Equation" r:id="rId4" imgW="27939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99657" y="1503102"/>
                        <a:ext cx="5316490" cy="868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The instructions are followed by a table. The instruction read as follows:&#10;Prompt, mode 11 equals lm (G Point A is similar as S A T M plus S S plus N S, DATA equals G Point A by Major)&#10;Prompt, Mode 12 equals lm (G P A is similar to S A T M plus S S plus N S, DATA equals G P A by Major)&#10;Prompt, anova (mode 11, model 12)&#10;Model 1: G P A is similar to S A T M&#10;Model 2: G Point A is similar to S A T M plus S S plus N S&#10;The table consists of two rows and six columns. The column headers are Res.D f, R S S, G f, Sum of S, F, Pr (Prompt F).&#10;Row 1: Res.D f, 599; RSS, 101,771; G f, blank; Sum of Sq, Blank; F, Blank; Pr (Prompt F), Blank.&#10;Row 2: Res.D f, 597; RSS, 98.359; G f, 2; Sum of Sq, 3.4118; F, 10.354; Pr (Prompt F), 3.798e minus 05, followed by three asterisk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2514600"/>
            <a:ext cx="7592139" cy="321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6503000" y="5744598"/>
            <a:ext cx="1584746" cy="503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Reject </a:t>
            </a:r>
            <a:r>
              <a:rPr lang="en-US" altLang="en-US" i="1" dirty="0" smtClean="0"/>
              <a:t>H</a:t>
            </a:r>
            <a:r>
              <a:rPr lang="en-US" altLang="en-US" baseline="-25000" dirty="0" smtClean="0"/>
              <a:t>0</a:t>
            </a:r>
            <a:endParaRPr lang="en-US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9620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Non-Parallel </a:t>
            </a:r>
            <a:r>
              <a:rPr lang="en-US" dirty="0" smtClean="0"/>
              <a:t>Lines (1 of 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112659" y="1432675"/>
                <a:ext cx="8871511" cy="54852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𝑆𝐴𝑇𝑀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𝑆𝑆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𝑁𝑆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𝑆𝐴𝑇𝑀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𝑆𝑆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𝑆𝐴𝑇𝑀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𝑁𝑆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2659" y="1432675"/>
                <a:ext cx="8871511" cy="548525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" descr="A scatter plot shows G P A plotted on the vertical axis from 2.0 to 4.0 in increments of 0.5 and S A T M plotted on the horizontal axis from 400 to 800 in increments of 100. The approximate data are: A  line from the point 2.61 on the vertical axis extends diagonally beyond (800, 3.4). A dashed line from the point 2.6 on the vertical axis extends diagonally beyond (800, 3.2). A second dashed line from the point 2.6 on the vertical axis extends diagonally beyond (800, 3.1). The dots on the plot are in the form of the alphabets N, H and S. The alphabets are densely concentrated between the points 450 and 800 on the horizontal axis and between the points 2.2 and 4.0 on the vertical axis.">
            <a:extLst>
              <a:ext uri="{FF2B5EF4-FFF2-40B4-BE49-F238E27FC236}">
                <a16:creationId xmlns="" xmlns:a16="http://schemas.microsoft.com/office/drawing/2014/main" id="{A9F71130-19B9-406D-8A24-F811B9F1D8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2175358"/>
            <a:ext cx="3996842" cy="399684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4746405" y="3336805"/>
            <a:ext cx="3624560" cy="1387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Is there a significant difference in the </a:t>
            </a:r>
            <a:r>
              <a:rPr lang="en-US" i="1" dirty="0"/>
              <a:t>slopes</a:t>
            </a:r>
            <a:r>
              <a:rPr lang="en-US" dirty="0"/>
              <a:t> between majors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2285</TotalTime>
  <Words>501</Words>
  <Application>Microsoft Office PowerPoint</Application>
  <PresentationFormat>On-screen Show (4:3)</PresentationFormat>
  <Paragraphs>61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Times New Roman</vt:lpstr>
      <vt:lpstr>Wingdings</vt:lpstr>
      <vt:lpstr>bergerinvitels3e_lectureslides_ch01_final</vt:lpstr>
      <vt:lpstr>Equation</vt:lpstr>
      <vt:lpstr>Section 4.5</vt:lpstr>
      <vt:lpstr>Topic 4.5</vt:lpstr>
      <vt:lpstr>Earlier we considered regression with an indicator for a binary categorical variable:</vt:lpstr>
      <vt:lpstr>Comparing Parallel Regression Lines</vt:lpstr>
      <vt:lpstr>More Than Two Categories</vt:lpstr>
      <vt:lpstr>Three Parallel Regression Lines</vt:lpstr>
      <vt:lpstr>Parallel Lines (1 of 2)</vt:lpstr>
      <vt:lpstr>Parallel Lines (2 of 2)</vt:lpstr>
      <vt:lpstr>Non-Parallel Lines (1 of 2)</vt:lpstr>
      <vt:lpstr>Non-Parallel Lines (2 of 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4.5</dc:title>
  <dc:creator>Canon</dc:creator>
  <cp:lastModifiedBy>Newton, Andy</cp:lastModifiedBy>
  <cp:revision>458</cp:revision>
  <dcterms:created xsi:type="dcterms:W3CDTF">2015-10-23T14:29:37Z</dcterms:created>
  <dcterms:modified xsi:type="dcterms:W3CDTF">2018-08-23T14:36:43Z</dcterms:modified>
</cp:coreProperties>
</file>